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2-3.png>
</file>

<file path=ppt/media/image-3-1.png>
</file>

<file path=ppt/media/image-3-2.png>
</file>

<file path=ppt/media/image-3-3.png>
</file>

<file path=ppt/media/image-3-4.png>
</file>

<file path=ppt/media/image-3-5.png>
</file>

<file path=ppt/media/image-3-6.png>
</file>

<file path=ppt/media/image-4-1.png>
</file>

<file path=ppt/media/image-4-2.png>
</file>

<file path=ppt/media/image-4-3.png>
</file>

<file path=ppt/media/image-5-1.png>
</file>

<file path=ppt/media/image-5-2.png>
</file>

<file path=ppt/media/image-6-1.png>
</file>

<file path=ppt/media/image-6-2.png>
</file>

<file path=ppt/media/image-6-3.png>
</file>

<file path=ppt/media/image-7-1.png>
</file>

<file path=ppt/media/image-7-2.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8" Type="http://schemas.openxmlformats.org/officeDocument/2006/relationships/slideLayout" Target="../slideLayouts/slideLayout1.xml"/><Relationship Id="rId9"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196221"/>
            <a:ext cx="7477601" cy="1666399"/>
          </a:xfrm>
          <a:prstGeom prst="rect">
            <a:avLst/>
          </a:prstGeom>
          <a:noFill/>
          <a:ln/>
        </p:spPr>
        <p:txBody>
          <a:bodyPr wrap="square" rtlCol="0" anchor="t"/>
          <a:lstStyle/>
          <a:p>
            <a:pPr indent="0" marL="0">
              <a:lnSpc>
                <a:spcPts val="6561"/>
              </a:lnSpc>
              <a:buNone/>
            </a:pPr>
            <a:r>
              <a:rPr lang="en-US" sz="5249" dirty="0">
                <a:solidFill>
                  <a:srgbClr val="1B1B27"/>
                </a:solidFill>
                <a:latin typeface="Corben" pitchFamily="34" charset="0"/>
                <a:ea typeface="Corben" pitchFamily="34" charset="-122"/>
                <a:cs typeface="Corben" pitchFamily="34" charset="-120"/>
              </a:rPr>
              <a:t>Mastering Hadoop File System Operations</a:t>
            </a:r>
            <a:endParaRPr lang="en-US" sz="5249" dirty="0"/>
          </a:p>
        </p:txBody>
      </p:sp>
      <p:sp>
        <p:nvSpPr>
          <p:cNvPr id="6" name="Text 2"/>
          <p:cNvSpPr/>
          <p:nvPr/>
        </p:nvSpPr>
        <p:spPr>
          <a:xfrm>
            <a:off x="6319599" y="3195876"/>
            <a:ext cx="7477601" cy="3198614"/>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The Hadoop Distributed File System (HDFS) is a cornerstone technology for storing and handling big data. For IT professionals and students alike, understanding how to interact with HDFS is essential for managing large-scale data in a Hadoop environment. Following a series of command-line instructions, one can navigate HDFS with confidence, executing tasks from basic file creation to complex data management. This exploration covers practical commands and expands upon the intricacies of Hadoop operations to empower you with a deeper grasp of this powerful ecosystem.</a:t>
            </a:r>
            <a:endParaRPr lang="en-US" sz="1750" dirty="0"/>
          </a:p>
        </p:txBody>
      </p:sp>
      <p:sp>
        <p:nvSpPr>
          <p:cNvPr id="7" name="Shape 3"/>
          <p:cNvSpPr/>
          <p:nvPr/>
        </p:nvSpPr>
        <p:spPr>
          <a:xfrm>
            <a:off x="6319599" y="6661071"/>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6668691"/>
            <a:ext cx="340162" cy="340162"/>
          </a:xfrm>
          <a:prstGeom prst="rect">
            <a:avLst/>
          </a:prstGeom>
        </p:spPr>
      </p:pic>
      <p:sp>
        <p:nvSpPr>
          <p:cNvPr id="9" name="Text 4"/>
          <p:cNvSpPr/>
          <p:nvPr/>
        </p:nvSpPr>
        <p:spPr>
          <a:xfrm>
            <a:off x="6786086" y="6644402"/>
            <a:ext cx="2992993" cy="388858"/>
          </a:xfrm>
          <a:prstGeom prst="rect">
            <a:avLst/>
          </a:prstGeom>
          <a:noFill/>
          <a:ln/>
        </p:spPr>
        <p:txBody>
          <a:bodyPr wrap="none" rtlCol="0" anchor="t"/>
          <a:lstStyle/>
          <a:p>
            <a:pPr algn="l" indent="0" marL="0">
              <a:lnSpc>
                <a:spcPts val="3062"/>
              </a:lnSpc>
              <a:buNone/>
            </a:pPr>
            <a:r>
              <a:rPr lang="en-US" sz="2187" b="1" dirty="0">
                <a:solidFill>
                  <a:srgbClr val="404155"/>
                </a:solidFill>
                <a:latin typeface="Nobile" pitchFamily="34" charset="0"/>
                <a:ea typeface="Nobile" pitchFamily="34" charset="-122"/>
                <a:cs typeface="Nobile" pitchFamily="34" charset="-120"/>
              </a:rPr>
              <a:t>by Prasanthi Battina</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1128236"/>
            <a:ext cx="7693581"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Creating Directories in HDFS</a:t>
            </a:r>
            <a:endParaRPr lang="en-US" sz="4374" dirty="0"/>
          </a:p>
        </p:txBody>
      </p:sp>
      <p:sp>
        <p:nvSpPr>
          <p:cNvPr id="6" name="Shape 2"/>
          <p:cNvSpPr/>
          <p:nvPr/>
        </p:nvSpPr>
        <p:spPr>
          <a:xfrm>
            <a:off x="4490799" y="2155865"/>
            <a:ext cx="4542115" cy="3072408"/>
          </a:xfrm>
          <a:prstGeom prst="roundRect">
            <a:avLst>
              <a:gd name="adj" fmla="val 3254"/>
            </a:avLst>
          </a:prstGeom>
          <a:solidFill>
            <a:srgbClr val="D2D9F9"/>
          </a:solidFill>
          <a:ln w="7620">
            <a:solidFill>
              <a:srgbClr val="B8BFDF"/>
            </a:solidFill>
            <a:prstDash val="solid"/>
          </a:ln>
        </p:spPr>
      </p:sp>
      <p:sp>
        <p:nvSpPr>
          <p:cNvPr id="7" name="Text 3"/>
          <p:cNvSpPr/>
          <p:nvPr/>
        </p:nvSpPr>
        <p:spPr>
          <a:xfrm>
            <a:off x="4720590" y="2385655"/>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Command Structure</a:t>
            </a:r>
            <a:endParaRPr lang="en-US" sz="2187" dirty="0"/>
          </a:p>
        </p:txBody>
      </p:sp>
      <p:sp>
        <p:nvSpPr>
          <p:cNvPr id="8" name="Text 4"/>
          <p:cNvSpPr/>
          <p:nvPr/>
        </p:nvSpPr>
        <p:spPr>
          <a:xfrm>
            <a:off x="4720590" y="2866073"/>
            <a:ext cx="4082534" cy="2132409"/>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Understanding the Hadoop command structure is vital. The 'mkdir' command is uncomplicated yet powerful, allowing for the creation of nested directory hierarchies with simplicity and precision.</a:t>
            </a:r>
            <a:endParaRPr lang="en-US" sz="1750" dirty="0"/>
          </a:p>
        </p:txBody>
      </p:sp>
      <p:sp>
        <p:nvSpPr>
          <p:cNvPr id="9" name="Shape 5"/>
          <p:cNvSpPr/>
          <p:nvPr/>
        </p:nvSpPr>
        <p:spPr>
          <a:xfrm>
            <a:off x="9255085" y="2155865"/>
            <a:ext cx="4542115" cy="3072408"/>
          </a:xfrm>
          <a:prstGeom prst="roundRect">
            <a:avLst>
              <a:gd name="adj" fmla="val 3254"/>
            </a:avLst>
          </a:prstGeom>
          <a:solidFill>
            <a:srgbClr val="D2D9F9"/>
          </a:solidFill>
          <a:ln w="7620">
            <a:solidFill>
              <a:srgbClr val="B8BFDF"/>
            </a:solidFill>
            <a:prstDash val="solid"/>
          </a:ln>
        </p:spPr>
      </p:sp>
      <p:sp>
        <p:nvSpPr>
          <p:cNvPr id="10" name="Text 6"/>
          <p:cNvSpPr/>
          <p:nvPr/>
        </p:nvSpPr>
        <p:spPr>
          <a:xfrm>
            <a:off x="9484876" y="2385655"/>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The -p Flag</a:t>
            </a:r>
            <a:endParaRPr lang="en-US" sz="2187" dirty="0"/>
          </a:p>
        </p:txBody>
      </p:sp>
      <p:sp>
        <p:nvSpPr>
          <p:cNvPr id="11" name="Text 7"/>
          <p:cNvSpPr/>
          <p:nvPr/>
        </p:nvSpPr>
        <p:spPr>
          <a:xfrm>
            <a:off x="9484876" y="2866073"/>
            <a:ext cx="4082534" cy="2132409"/>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The use of the '-p' flag signifies the creation of parent directories as needed, ensuring that the complete path exists upon completion of the command, a fundamental aspect for maintaining structured data storage.</a:t>
            </a:r>
            <a:endParaRPr lang="en-US" sz="1750" dirty="0"/>
          </a:p>
        </p:txBody>
      </p:sp>
      <p:sp>
        <p:nvSpPr>
          <p:cNvPr id="12" name="Shape 8"/>
          <p:cNvSpPr/>
          <p:nvPr/>
        </p:nvSpPr>
        <p:spPr>
          <a:xfrm>
            <a:off x="4490799" y="5450443"/>
            <a:ext cx="9306401" cy="1650802"/>
          </a:xfrm>
          <a:prstGeom prst="roundRect">
            <a:avLst>
              <a:gd name="adj" fmla="val 6057"/>
            </a:avLst>
          </a:prstGeom>
          <a:solidFill>
            <a:srgbClr val="D2D9F9"/>
          </a:solidFill>
          <a:ln w="7620">
            <a:solidFill>
              <a:srgbClr val="B8BFDF"/>
            </a:solidFill>
            <a:prstDash val="solid"/>
          </a:ln>
        </p:spPr>
      </p:sp>
      <p:sp>
        <p:nvSpPr>
          <p:cNvPr id="13" name="Text 9"/>
          <p:cNvSpPr/>
          <p:nvPr/>
        </p:nvSpPr>
        <p:spPr>
          <a:xfrm>
            <a:off x="4720590" y="5680234"/>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Directory Hierarchy</a:t>
            </a:r>
            <a:endParaRPr lang="en-US" sz="2187" dirty="0"/>
          </a:p>
        </p:txBody>
      </p:sp>
      <p:sp>
        <p:nvSpPr>
          <p:cNvPr id="14" name="Text 10"/>
          <p:cNvSpPr/>
          <p:nvPr/>
        </p:nvSpPr>
        <p:spPr>
          <a:xfrm>
            <a:off x="4720590" y="6160651"/>
            <a:ext cx="8846820" cy="710803"/>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Creating a well-organized directory structure promotes efficient data retrieval and management—a crucial practice when handling large volumes of data within HDFS.</a:t>
            </a:r>
            <a:endParaRPr lang="en-US" sz="1750" dirty="0"/>
          </a:p>
        </p:txBody>
      </p:sp>
      <p:pic>
        <p:nvPicPr>
          <p:cNvPr id="1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934760"/>
            <a:ext cx="5744408"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Moving Files to HDFS</a:t>
            </a:r>
            <a:endParaRPr lang="en-US" sz="4374" dirty="0"/>
          </a:p>
        </p:txBody>
      </p:sp>
      <p:pic>
        <p:nvPicPr>
          <p:cNvPr id="6" name="Image 2" descr="preencoded.png">    </p:cNvPr>
          <p:cNvPicPr>
            <a:picLocks noChangeAspect="1"/>
          </p:cNvPicPr>
          <p:nvPr/>
        </p:nvPicPr>
        <p:blipFill>
          <a:blip r:embed="rId3"/>
          <a:stretch>
            <a:fillRect/>
          </a:stretch>
        </p:blipFill>
        <p:spPr>
          <a:xfrm>
            <a:off x="833199" y="1962388"/>
            <a:ext cx="1110972" cy="1777484"/>
          </a:xfrm>
          <a:prstGeom prst="rect">
            <a:avLst/>
          </a:prstGeom>
        </p:spPr>
      </p:pic>
      <p:sp>
        <p:nvSpPr>
          <p:cNvPr id="7" name="Text 2"/>
          <p:cNvSpPr/>
          <p:nvPr/>
        </p:nvSpPr>
        <p:spPr>
          <a:xfrm>
            <a:off x="2277428" y="2184559"/>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Select Source</a:t>
            </a:r>
            <a:endParaRPr lang="en-US" sz="2187" dirty="0"/>
          </a:p>
        </p:txBody>
      </p:sp>
      <p:sp>
        <p:nvSpPr>
          <p:cNvPr id="8" name="Text 3"/>
          <p:cNvSpPr/>
          <p:nvPr/>
        </p:nvSpPr>
        <p:spPr>
          <a:xfrm>
            <a:off x="2277428" y="2664976"/>
            <a:ext cx="7862173" cy="710803"/>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Initiate the file transfer by accurately specifying the local source path, ensuring the file exists and is accessible for upload to HDFS.</a:t>
            </a:r>
            <a:endParaRPr lang="en-US" sz="1750" dirty="0"/>
          </a:p>
        </p:txBody>
      </p:sp>
      <p:pic>
        <p:nvPicPr>
          <p:cNvPr id="9" name="Image 3" descr="preencoded.png">    </p:cNvPr>
          <p:cNvPicPr>
            <a:picLocks noChangeAspect="1"/>
          </p:cNvPicPr>
          <p:nvPr/>
        </p:nvPicPr>
        <p:blipFill>
          <a:blip r:embed="rId4"/>
          <a:stretch>
            <a:fillRect/>
          </a:stretch>
        </p:blipFill>
        <p:spPr>
          <a:xfrm>
            <a:off x="833199" y="3739872"/>
            <a:ext cx="1110972" cy="1777484"/>
          </a:xfrm>
          <a:prstGeom prst="rect">
            <a:avLst/>
          </a:prstGeom>
        </p:spPr>
      </p:pic>
      <p:sp>
        <p:nvSpPr>
          <p:cNvPr id="10" name="Text 4"/>
          <p:cNvSpPr/>
          <p:nvPr/>
        </p:nvSpPr>
        <p:spPr>
          <a:xfrm>
            <a:off x="2277428" y="3962043"/>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Specify Destination</a:t>
            </a:r>
            <a:endParaRPr lang="en-US" sz="2187" dirty="0"/>
          </a:p>
        </p:txBody>
      </p:sp>
      <p:sp>
        <p:nvSpPr>
          <p:cNvPr id="11" name="Text 5"/>
          <p:cNvSpPr/>
          <p:nvPr/>
        </p:nvSpPr>
        <p:spPr>
          <a:xfrm>
            <a:off x="2277428" y="4442460"/>
            <a:ext cx="7862173" cy="710803"/>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Delineate the target directory path in HDFS to place the file, a critical step for maintaining data organization within the distributed file system.</a:t>
            </a:r>
            <a:endParaRPr lang="en-US" sz="1750" dirty="0"/>
          </a:p>
        </p:txBody>
      </p:sp>
      <p:pic>
        <p:nvPicPr>
          <p:cNvPr id="12" name="Image 4" descr="preencoded.png">    </p:cNvPr>
          <p:cNvPicPr>
            <a:picLocks noChangeAspect="1"/>
          </p:cNvPicPr>
          <p:nvPr/>
        </p:nvPicPr>
        <p:blipFill>
          <a:blip r:embed="rId5"/>
          <a:stretch>
            <a:fillRect/>
          </a:stretch>
        </p:blipFill>
        <p:spPr>
          <a:xfrm>
            <a:off x="833199" y="5517356"/>
            <a:ext cx="1110972" cy="1777484"/>
          </a:xfrm>
          <a:prstGeom prst="rect">
            <a:avLst/>
          </a:prstGeom>
        </p:spPr>
      </p:pic>
      <p:sp>
        <p:nvSpPr>
          <p:cNvPr id="13" name="Text 6"/>
          <p:cNvSpPr/>
          <p:nvPr/>
        </p:nvSpPr>
        <p:spPr>
          <a:xfrm>
            <a:off x="2277428" y="5739527"/>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Transfer Initiation</a:t>
            </a:r>
            <a:endParaRPr lang="en-US" sz="2187" dirty="0"/>
          </a:p>
        </p:txBody>
      </p:sp>
      <p:sp>
        <p:nvSpPr>
          <p:cNvPr id="14" name="Text 7"/>
          <p:cNvSpPr/>
          <p:nvPr/>
        </p:nvSpPr>
        <p:spPr>
          <a:xfrm>
            <a:off x="2277428" y="6219944"/>
            <a:ext cx="7862173" cy="710803"/>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Executing the 'put' command commences the data transfer, flawlessly moving the file from the local system to the designated HDFS directory.</a:t>
            </a:r>
            <a:endParaRPr lang="en-US" sz="1750"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9F9FF">
              <a:alpha val="85000"/>
            </a:srgbClr>
          </a:solidFill>
          <a:ln/>
        </p:spPr>
      </p:sp>
      <p:sp>
        <p:nvSpPr>
          <p:cNvPr id="6" name="Text 2"/>
          <p:cNvSpPr/>
          <p:nvPr/>
        </p:nvSpPr>
        <p:spPr>
          <a:xfrm>
            <a:off x="2037993" y="925473"/>
            <a:ext cx="8161377"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Viewing File Contents in HDFS</a:t>
            </a:r>
            <a:endParaRPr lang="en-US" sz="4374" dirty="0"/>
          </a:p>
        </p:txBody>
      </p:sp>
      <p:sp>
        <p:nvSpPr>
          <p:cNvPr id="7" name="Shape 3"/>
          <p:cNvSpPr/>
          <p:nvPr/>
        </p:nvSpPr>
        <p:spPr>
          <a:xfrm>
            <a:off x="2349103" y="1953101"/>
            <a:ext cx="44410" cy="5351026"/>
          </a:xfrm>
          <a:prstGeom prst="roundRect">
            <a:avLst>
              <a:gd name="adj" fmla="val 225151"/>
            </a:avLst>
          </a:prstGeom>
          <a:solidFill>
            <a:srgbClr val="B8BFDF"/>
          </a:solidFill>
          <a:ln/>
        </p:spPr>
      </p:sp>
      <p:sp>
        <p:nvSpPr>
          <p:cNvPr id="8" name="Shape 4"/>
          <p:cNvSpPr/>
          <p:nvPr/>
        </p:nvSpPr>
        <p:spPr>
          <a:xfrm>
            <a:off x="2621220" y="2354401"/>
            <a:ext cx="777597" cy="44410"/>
          </a:xfrm>
          <a:prstGeom prst="roundRect">
            <a:avLst>
              <a:gd name="adj" fmla="val 225151"/>
            </a:avLst>
          </a:prstGeom>
          <a:solidFill>
            <a:srgbClr val="B8BFDF"/>
          </a:solidFill>
          <a:ln/>
        </p:spPr>
      </p:sp>
      <p:sp>
        <p:nvSpPr>
          <p:cNvPr id="9" name="Shape 5"/>
          <p:cNvSpPr/>
          <p:nvPr/>
        </p:nvSpPr>
        <p:spPr>
          <a:xfrm>
            <a:off x="2121277" y="2126694"/>
            <a:ext cx="499943" cy="499943"/>
          </a:xfrm>
          <a:prstGeom prst="roundRect">
            <a:avLst>
              <a:gd name="adj" fmla="val 20000"/>
            </a:avLst>
          </a:prstGeom>
          <a:solidFill>
            <a:srgbClr val="D2D9F9"/>
          </a:solidFill>
          <a:ln w="7620">
            <a:solidFill>
              <a:srgbClr val="B8BFDF"/>
            </a:solidFill>
            <a:prstDash val="solid"/>
          </a:ln>
        </p:spPr>
      </p:sp>
      <p:sp>
        <p:nvSpPr>
          <p:cNvPr id="10" name="Text 6"/>
          <p:cNvSpPr/>
          <p:nvPr/>
        </p:nvSpPr>
        <p:spPr>
          <a:xfrm>
            <a:off x="2322016" y="2168366"/>
            <a:ext cx="98465" cy="416481"/>
          </a:xfrm>
          <a:prstGeom prst="rect">
            <a:avLst/>
          </a:prstGeom>
          <a:noFill/>
          <a:ln/>
        </p:spPr>
        <p:txBody>
          <a:bodyPr wrap="none" rtlCol="0" anchor="t"/>
          <a:lstStyle/>
          <a:p>
            <a:pPr algn="ctr" indent="0" marL="0">
              <a:lnSpc>
                <a:spcPts val="3281"/>
              </a:lnSpc>
              <a:buNone/>
            </a:pPr>
            <a:r>
              <a:rPr lang="en-US" sz="2624" dirty="0">
                <a:solidFill>
                  <a:srgbClr val="404155"/>
                </a:solidFill>
                <a:latin typeface="Corben" pitchFamily="34" charset="0"/>
                <a:ea typeface="Corben" pitchFamily="34" charset="-122"/>
                <a:cs typeface="Corben" pitchFamily="34" charset="-120"/>
              </a:rPr>
              <a:t>1</a:t>
            </a:r>
            <a:endParaRPr lang="en-US" sz="2624" dirty="0"/>
          </a:p>
        </p:txBody>
      </p:sp>
      <p:sp>
        <p:nvSpPr>
          <p:cNvPr id="11" name="Text 7"/>
          <p:cNvSpPr/>
          <p:nvPr/>
        </p:nvSpPr>
        <p:spPr>
          <a:xfrm>
            <a:off x="3593306" y="2175272"/>
            <a:ext cx="2834997"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Command Invocation</a:t>
            </a:r>
            <a:endParaRPr lang="en-US" sz="2187" dirty="0"/>
          </a:p>
        </p:txBody>
      </p:sp>
      <p:sp>
        <p:nvSpPr>
          <p:cNvPr id="12" name="Text 8"/>
          <p:cNvSpPr/>
          <p:nvPr/>
        </p:nvSpPr>
        <p:spPr>
          <a:xfrm>
            <a:off x="3593306" y="2655689"/>
            <a:ext cx="8999101" cy="710803"/>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To peek into the content of a file, utilize the 'cat' command, which streams the file directly onto your screen for immediate read access.</a:t>
            </a:r>
            <a:endParaRPr lang="en-US" sz="1750" dirty="0"/>
          </a:p>
        </p:txBody>
      </p:sp>
      <p:sp>
        <p:nvSpPr>
          <p:cNvPr id="13" name="Shape 9"/>
          <p:cNvSpPr/>
          <p:nvPr/>
        </p:nvSpPr>
        <p:spPr>
          <a:xfrm>
            <a:off x="2621220" y="4212134"/>
            <a:ext cx="777597" cy="44410"/>
          </a:xfrm>
          <a:prstGeom prst="roundRect">
            <a:avLst>
              <a:gd name="adj" fmla="val 225151"/>
            </a:avLst>
          </a:prstGeom>
          <a:solidFill>
            <a:srgbClr val="B8BFDF"/>
          </a:solidFill>
          <a:ln/>
        </p:spPr>
      </p:sp>
      <p:sp>
        <p:nvSpPr>
          <p:cNvPr id="14" name="Shape 10"/>
          <p:cNvSpPr/>
          <p:nvPr/>
        </p:nvSpPr>
        <p:spPr>
          <a:xfrm>
            <a:off x="2121277" y="3984427"/>
            <a:ext cx="499943" cy="499943"/>
          </a:xfrm>
          <a:prstGeom prst="roundRect">
            <a:avLst>
              <a:gd name="adj" fmla="val 20000"/>
            </a:avLst>
          </a:prstGeom>
          <a:solidFill>
            <a:srgbClr val="D2D9F9"/>
          </a:solidFill>
          <a:ln w="7620">
            <a:solidFill>
              <a:srgbClr val="B8BFDF"/>
            </a:solidFill>
            <a:prstDash val="solid"/>
          </a:ln>
        </p:spPr>
      </p:sp>
      <p:sp>
        <p:nvSpPr>
          <p:cNvPr id="15" name="Text 11"/>
          <p:cNvSpPr/>
          <p:nvPr/>
        </p:nvSpPr>
        <p:spPr>
          <a:xfrm>
            <a:off x="2284274" y="4026098"/>
            <a:ext cx="173831" cy="416481"/>
          </a:xfrm>
          <a:prstGeom prst="rect">
            <a:avLst/>
          </a:prstGeom>
          <a:noFill/>
          <a:ln/>
        </p:spPr>
        <p:txBody>
          <a:bodyPr wrap="none" rtlCol="0" anchor="t"/>
          <a:lstStyle/>
          <a:p>
            <a:pPr algn="ctr" indent="0" marL="0">
              <a:lnSpc>
                <a:spcPts val="3281"/>
              </a:lnSpc>
              <a:buNone/>
            </a:pPr>
            <a:r>
              <a:rPr lang="en-US" sz="2624" dirty="0">
                <a:solidFill>
                  <a:srgbClr val="404155"/>
                </a:solidFill>
                <a:latin typeface="Corben" pitchFamily="34" charset="0"/>
                <a:ea typeface="Corben" pitchFamily="34" charset="-122"/>
                <a:cs typeface="Corben" pitchFamily="34" charset="-120"/>
              </a:rPr>
              <a:t>2</a:t>
            </a:r>
            <a:endParaRPr lang="en-US" sz="2624" dirty="0"/>
          </a:p>
        </p:txBody>
      </p:sp>
      <p:sp>
        <p:nvSpPr>
          <p:cNvPr id="16" name="Text 12"/>
          <p:cNvSpPr/>
          <p:nvPr/>
        </p:nvSpPr>
        <p:spPr>
          <a:xfrm>
            <a:off x="3593306" y="4033004"/>
            <a:ext cx="2916674"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File Path Specification</a:t>
            </a:r>
            <a:endParaRPr lang="en-US" sz="2187" dirty="0"/>
          </a:p>
        </p:txBody>
      </p:sp>
      <p:sp>
        <p:nvSpPr>
          <p:cNvPr id="17" name="Text 13"/>
          <p:cNvSpPr/>
          <p:nvPr/>
        </p:nvSpPr>
        <p:spPr>
          <a:xfrm>
            <a:off x="3593306" y="4513421"/>
            <a:ext cx="8999101" cy="710803"/>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Correct file path specification ensures that the data you intend to view is retrieved without error from the HDFS repository.</a:t>
            </a:r>
            <a:endParaRPr lang="en-US" sz="1750" dirty="0"/>
          </a:p>
        </p:txBody>
      </p:sp>
      <p:sp>
        <p:nvSpPr>
          <p:cNvPr id="18" name="Shape 14"/>
          <p:cNvSpPr/>
          <p:nvPr/>
        </p:nvSpPr>
        <p:spPr>
          <a:xfrm>
            <a:off x="2621220" y="6069866"/>
            <a:ext cx="777597" cy="44410"/>
          </a:xfrm>
          <a:prstGeom prst="roundRect">
            <a:avLst>
              <a:gd name="adj" fmla="val 225151"/>
            </a:avLst>
          </a:prstGeom>
          <a:solidFill>
            <a:srgbClr val="B8BFDF"/>
          </a:solidFill>
          <a:ln/>
        </p:spPr>
      </p:sp>
      <p:sp>
        <p:nvSpPr>
          <p:cNvPr id="19" name="Shape 15"/>
          <p:cNvSpPr/>
          <p:nvPr/>
        </p:nvSpPr>
        <p:spPr>
          <a:xfrm>
            <a:off x="2121277" y="5842159"/>
            <a:ext cx="499943" cy="499943"/>
          </a:xfrm>
          <a:prstGeom prst="roundRect">
            <a:avLst>
              <a:gd name="adj" fmla="val 20000"/>
            </a:avLst>
          </a:prstGeom>
          <a:solidFill>
            <a:srgbClr val="D2D9F9"/>
          </a:solidFill>
          <a:ln w="7620">
            <a:solidFill>
              <a:srgbClr val="B8BFDF"/>
            </a:solidFill>
            <a:prstDash val="solid"/>
          </a:ln>
        </p:spPr>
      </p:sp>
      <p:sp>
        <p:nvSpPr>
          <p:cNvPr id="20" name="Text 16"/>
          <p:cNvSpPr/>
          <p:nvPr/>
        </p:nvSpPr>
        <p:spPr>
          <a:xfrm>
            <a:off x="2277606" y="5883831"/>
            <a:ext cx="187166" cy="416481"/>
          </a:xfrm>
          <a:prstGeom prst="rect">
            <a:avLst/>
          </a:prstGeom>
          <a:noFill/>
          <a:ln/>
        </p:spPr>
        <p:txBody>
          <a:bodyPr wrap="none" rtlCol="0" anchor="t"/>
          <a:lstStyle/>
          <a:p>
            <a:pPr algn="ctr" indent="0" marL="0">
              <a:lnSpc>
                <a:spcPts val="3281"/>
              </a:lnSpc>
              <a:buNone/>
            </a:pPr>
            <a:r>
              <a:rPr lang="en-US" sz="2624" dirty="0">
                <a:solidFill>
                  <a:srgbClr val="404155"/>
                </a:solidFill>
                <a:latin typeface="Corben" pitchFamily="34" charset="0"/>
                <a:ea typeface="Corben" pitchFamily="34" charset="-122"/>
                <a:cs typeface="Corben" pitchFamily="34" charset="-120"/>
              </a:rPr>
              <a:t>3</a:t>
            </a:r>
            <a:endParaRPr lang="en-US" sz="2624" dirty="0"/>
          </a:p>
        </p:txBody>
      </p:sp>
      <p:sp>
        <p:nvSpPr>
          <p:cNvPr id="21" name="Text 17"/>
          <p:cNvSpPr/>
          <p:nvPr/>
        </p:nvSpPr>
        <p:spPr>
          <a:xfrm>
            <a:off x="3593306" y="5890736"/>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Data Inspection</a:t>
            </a:r>
            <a:endParaRPr lang="en-US" sz="2187" dirty="0"/>
          </a:p>
        </p:txBody>
      </p:sp>
      <p:sp>
        <p:nvSpPr>
          <p:cNvPr id="22" name="Text 18"/>
          <p:cNvSpPr/>
          <p:nvPr/>
        </p:nvSpPr>
        <p:spPr>
          <a:xfrm>
            <a:off x="3593306" y="6371153"/>
            <a:ext cx="8999101" cy="710803"/>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Upon command execution, the contents unfurl in the command-line interface, allowing for rapid inspection or analysis of your HDFS-stored data.</a:t>
            </a:r>
            <a:endParaRPr lang="en-US" sz="1750" dirty="0"/>
          </a:p>
        </p:txBody>
      </p:sp>
      <p:pic>
        <p:nvPicPr>
          <p:cNvPr id="2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2216706"/>
            <a:ext cx="8900755"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List Contents of HDFS Directories</a:t>
            </a:r>
            <a:endParaRPr lang="en-US" sz="4374" dirty="0"/>
          </a:p>
        </p:txBody>
      </p:sp>
      <p:sp>
        <p:nvSpPr>
          <p:cNvPr id="5" name="Text 2"/>
          <p:cNvSpPr/>
          <p:nvPr/>
        </p:nvSpPr>
        <p:spPr>
          <a:xfrm>
            <a:off x="2037993" y="3466505"/>
            <a:ext cx="2777490" cy="347186"/>
          </a:xfrm>
          <a:prstGeom prst="rect">
            <a:avLst/>
          </a:prstGeom>
          <a:noFill/>
          <a:ln/>
        </p:spPr>
        <p:txBody>
          <a:bodyPr wrap="none" rtlCol="0" anchor="t"/>
          <a:lstStyle/>
          <a:p>
            <a:pPr indent="0" marL="0">
              <a:lnSpc>
                <a:spcPts val="2734"/>
              </a:lnSpc>
              <a:buNone/>
            </a:pPr>
            <a:r>
              <a:rPr lang="en-US" sz="2187" dirty="0">
                <a:solidFill>
                  <a:srgbClr val="1B1B27"/>
                </a:solidFill>
                <a:latin typeface="Corben" pitchFamily="34" charset="0"/>
                <a:ea typeface="Corben" pitchFamily="34" charset="-122"/>
                <a:cs typeface="Corben" pitchFamily="34" charset="-120"/>
              </a:rPr>
              <a:t>The ls Command</a:t>
            </a:r>
            <a:endParaRPr lang="en-US" sz="2187" dirty="0"/>
          </a:p>
        </p:txBody>
      </p:sp>
      <p:sp>
        <p:nvSpPr>
          <p:cNvPr id="6" name="Text 3"/>
          <p:cNvSpPr/>
          <p:nvPr/>
        </p:nvSpPr>
        <p:spPr>
          <a:xfrm>
            <a:off x="2037993" y="4035862"/>
            <a:ext cx="3156347" cy="1777008"/>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The 'ls' command in HDFS mirrors its Unix equivalent, providing a snapshot of files and subdirectories within the specified directory.</a:t>
            </a:r>
            <a:endParaRPr lang="en-US" sz="1750" dirty="0"/>
          </a:p>
        </p:txBody>
      </p:sp>
      <p:sp>
        <p:nvSpPr>
          <p:cNvPr id="7" name="Text 4"/>
          <p:cNvSpPr/>
          <p:nvPr/>
        </p:nvSpPr>
        <p:spPr>
          <a:xfrm>
            <a:off x="5743932" y="3466505"/>
            <a:ext cx="2777490" cy="347186"/>
          </a:xfrm>
          <a:prstGeom prst="rect">
            <a:avLst/>
          </a:prstGeom>
          <a:noFill/>
          <a:ln/>
        </p:spPr>
        <p:txBody>
          <a:bodyPr wrap="none" rtlCol="0" anchor="t"/>
          <a:lstStyle/>
          <a:p>
            <a:pPr indent="0" marL="0">
              <a:lnSpc>
                <a:spcPts val="2734"/>
              </a:lnSpc>
              <a:buNone/>
            </a:pPr>
            <a:r>
              <a:rPr lang="en-US" sz="2187" dirty="0">
                <a:solidFill>
                  <a:srgbClr val="1B1B27"/>
                </a:solidFill>
                <a:latin typeface="Corben" pitchFamily="34" charset="0"/>
                <a:ea typeface="Corben" pitchFamily="34" charset="-122"/>
                <a:cs typeface="Corben" pitchFamily="34" charset="-120"/>
              </a:rPr>
              <a:t>Path Authentication</a:t>
            </a:r>
            <a:endParaRPr lang="en-US" sz="2187" dirty="0"/>
          </a:p>
        </p:txBody>
      </p:sp>
      <p:sp>
        <p:nvSpPr>
          <p:cNvPr id="8" name="Text 5"/>
          <p:cNvSpPr/>
          <p:nvPr/>
        </p:nvSpPr>
        <p:spPr>
          <a:xfrm>
            <a:off x="5743932" y="4035862"/>
            <a:ext cx="3156347" cy="1777008"/>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Ensuring the accuracy of the directory path is paramount to receiving the desired directory contents listing from HDFS.</a:t>
            </a:r>
            <a:endParaRPr lang="en-US" sz="1750" dirty="0"/>
          </a:p>
        </p:txBody>
      </p:sp>
      <p:sp>
        <p:nvSpPr>
          <p:cNvPr id="9" name="Text 6"/>
          <p:cNvSpPr/>
          <p:nvPr/>
        </p:nvSpPr>
        <p:spPr>
          <a:xfrm>
            <a:off x="9449872" y="3466505"/>
            <a:ext cx="2777490" cy="347186"/>
          </a:xfrm>
          <a:prstGeom prst="rect">
            <a:avLst/>
          </a:prstGeom>
          <a:noFill/>
          <a:ln/>
        </p:spPr>
        <p:txBody>
          <a:bodyPr wrap="none" rtlCol="0" anchor="t"/>
          <a:lstStyle/>
          <a:p>
            <a:pPr indent="0" marL="0">
              <a:lnSpc>
                <a:spcPts val="2734"/>
              </a:lnSpc>
              <a:buNone/>
            </a:pPr>
            <a:r>
              <a:rPr lang="en-US" sz="2187" dirty="0">
                <a:solidFill>
                  <a:srgbClr val="1B1B27"/>
                </a:solidFill>
                <a:latin typeface="Corben" pitchFamily="34" charset="0"/>
                <a:ea typeface="Corben" pitchFamily="34" charset="-122"/>
                <a:cs typeface="Corben" pitchFamily="34" charset="-120"/>
              </a:rPr>
              <a:t>Interpreting Output</a:t>
            </a:r>
            <a:endParaRPr lang="en-US" sz="2187" dirty="0"/>
          </a:p>
        </p:txBody>
      </p:sp>
      <p:sp>
        <p:nvSpPr>
          <p:cNvPr id="10" name="Text 7"/>
          <p:cNvSpPr/>
          <p:nvPr/>
        </p:nvSpPr>
        <p:spPr>
          <a:xfrm>
            <a:off x="9449872" y="4035862"/>
            <a:ext cx="3156347" cy="1777008"/>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An understanding of the output format, including permission bits and file sizes, is essential for an effective interactive HDFS experience.</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037755"/>
          </a:xfrm>
          <a:prstGeom prst="rect">
            <a:avLst/>
          </a:prstGeom>
        </p:spPr>
      </p:pic>
      <p:sp>
        <p:nvSpPr>
          <p:cNvPr id="5" name="Text 1"/>
          <p:cNvSpPr/>
          <p:nvPr/>
        </p:nvSpPr>
        <p:spPr>
          <a:xfrm>
            <a:off x="3443288" y="2487216"/>
            <a:ext cx="7743706" cy="1018699"/>
          </a:xfrm>
          <a:prstGeom prst="rect">
            <a:avLst/>
          </a:prstGeom>
          <a:noFill/>
          <a:ln/>
        </p:spPr>
        <p:txBody>
          <a:bodyPr wrap="square" rtlCol="0" anchor="t"/>
          <a:lstStyle/>
          <a:p>
            <a:pPr indent="0" marL="0">
              <a:lnSpc>
                <a:spcPts val="4011"/>
              </a:lnSpc>
              <a:buNone/>
            </a:pPr>
            <a:r>
              <a:rPr lang="en-US" sz="3209" dirty="0">
                <a:solidFill>
                  <a:srgbClr val="1B1B27"/>
                </a:solidFill>
                <a:latin typeface="Corben" pitchFamily="34" charset="0"/>
                <a:ea typeface="Corben" pitchFamily="34" charset="-122"/>
                <a:cs typeface="Corben" pitchFamily="34" charset="-120"/>
              </a:rPr>
              <a:t>Retrieving HDFS Files to the Local System</a:t>
            </a:r>
            <a:endParaRPr lang="en-US" sz="3209" dirty="0"/>
          </a:p>
        </p:txBody>
      </p:sp>
      <p:sp>
        <p:nvSpPr>
          <p:cNvPr id="6" name="Shape 2"/>
          <p:cNvSpPr/>
          <p:nvPr/>
        </p:nvSpPr>
        <p:spPr>
          <a:xfrm>
            <a:off x="7298888" y="3750350"/>
            <a:ext cx="32504" cy="4029789"/>
          </a:xfrm>
          <a:prstGeom prst="roundRect">
            <a:avLst>
              <a:gd name="adj" fmla="val 225701"/>
            </a:avLst>
          </a:prstGeom>
          <a:solidFill>
            <a:srgbClr val="B8BFDF"/>
          </a:solidFill>
          <a:ln/>
        </p:spPr>
      </p:sp>
      <p:sp>
        <p:nvSpPr>
          <p:cNvPr id="7" name="Shape 3"/>
          <p:cNvSpPr/>
          <p:nvPr/>
        </p:nvSpPr>
        <p:spPr>
          <a:xfrm>
            <a:off x="6561177" y="4207728"/>
            <a:ext cx="570548" cy="32504"/>
          </a:xfrm>
          <a:prstGeom prst="roundRect">
            <a:avLst>
              <a:gd name="adj" fmla="val 225701"/>
            </a:avLst>
          </a:prstGeom>
          <a:solidFill>
            <a:srgbClr val="B8BFDF"/>
          </a:solidFill>
          <a:ln/>
        </p:spPr>
      </p:sp>
      <p:sp>
        <p:nvSpPr>
          <p:cNvPr id="8" name="Shape 4"/>
          <p:cNvSpPr/>
          <p:nvPr/>
        </p:nvSpPr>
        <p:spPr>
          <a:xfrm>
            <a:off x="7131725" y="4040743"/>
            <a:ext cx="366712" cy="366713"/>
          </a:xfrm>
          <a:prstGeom prst="roundRect">
            <a:avLst>
              <a:gd name="adj" fmla="val 20005"/>
            </a:avLst>
          </a:prstGeom>
          <a:solidFill>
            <a:srgbClr val="D2D9F9"/>
          </a:solidFill>
          <a:ln w="7620">
            <a:solidFill>
              <a:srgbClr val="B8BFDF"/>
            </a:solidFill>
            <a:prstDash val="solid"/>
          </a:ln>
        </p:spPr>
      </p:sp>
      <p:sp>
        <p:nvSpPr>
          <p:cNvPr id="9" name="Text 5"/>
          <p:cNvSpPr/>
          <p:nvPr/>
        </p:nvSpPr>
        <p:spPr>
          <a:xfrm>
            <a:off x="7278886" y="4071223"/>
            <a:ext cx="72271" cy="305633"/>
          </a:xfrm>
          <a:prstGeom prst="rect">
            <a:avLst/>
          </a:prstGeom>
          <a:noFill/>
          <a:ln/>
        </p:spPr>
        <p:txBody>
          <a:bodyPr wrap="none" rtlCol="0" anchor="t"/>
          <a:lstStyle/>
          <a:p>
            <a:pPr algn="ctr" indent="0" marL="0">
              <a:lnSpc>
                <a:spcPts val="2407"/>
              </a:lnSpc>
              <a:buNone/>
            </a:pPr>
            <a:r>
              <a:rPr lang="en-US" sz="1926" dirty="0">
                <a:solidFill>
                  <a:srgbClr val="404155"/>
                </a:solidFill>
                <a:latin typeface="Corben" pitchFamily="34" charset="0"/>
                <a:ea typeface="Corben" pitchFamily="34" charset="-122"/>
                <a:cs typeface="Corben" pitchFamily="34" charset="-120"/>
              </a:rPr>
              <a:t>1</a:t>
            </a:r>
            <a:endParaRPr lang="en-US" sz="1926" dirty="0"/>
          </a:p>
        </p:txBody>
      </p:sp>
      <p:sp>
        <p:nvSpPr>
          <p:cNvPr id="10" name="Text 6"/>
          <p:cNvSpPr/>
          <p:nvPr/>
        </p:nvSpPr>
        <p:spPr>
          <a:xfrm>
            <a:off x="4380786" y="4076343"/>
            <a:ext cx="2037755" cy="254794"/>
          </a:xfrm>
          <a:prstGeom prst="rect">
            <a:avLst/>
          </a:prstGeom>
          <a:noFill/>
          <a:ln/>
        </p:spPr>
        <p:txBody>
          <a:bodyPr wrap="none" rtlCol="0" anchor="t"/>
          <a:lstStyle/>
          <a:p>
            <a:pPr algn="r" indent="0" marL="0">
              <a:lnSpc>
                <a:spcPts val="2006"/>
              </a:lnSpc>
              <a:buNone/>
            </a:pPr>
            <a:r>
              <a:rPr lang="en-US" sz="1605" dirty="0">
                <a:solidFill>
                  <a:srgbClr val="404155"/>
                </a:solidFill>
                <a:latin typeface="Corben" pitchFamily="34" charset="0"/>
                <a:ea typeface="Corben" pitchFamily="34" charset="-122"/>
                <a:cs typeface="Corben" pitchFamily="34" charset="-120"/>
              </a:rPr>
              <a:t>Command Selection</a:t>
            </a:r>
            <a:endParaRPr lang="en-US" sz="1605" dirty="0"/>
          </a:p>
        </p:txBody>
      </p:sp>
      <p:sp>
        <p:nvSpPr>
          <p:cNvPr id="11" name="Text 7"/>
          <p:cNvSpPr/>
          <p:nvPr/>
        </p:nvSpPr>
        <p:spPr>
          <a:xfrm>
            <a:off x="3443288" y="4428887"/>
            <a:ext cx="2975253" cy="1303734"/>
          </a:xfrm>
          <a:prstGeom prst="rect">
            <a:avLst/>
          </a:prstGeom>
          <a:noFill/>
          <a:ln/>
        </p:spPr>
        <p:txBody>
          <a:bodyPr wrap="square" rtlCol="0" anchor="t"/>
          <a:lstStyle/>
          <a:p>
            <a:pPr algn="r" indent="0" marL="0">
              <a:lnSpc>
                <a:spcPts val="2054"/>
              </a:lnSpc>
              <a:buNone/>
            </a:pPr>
            <a:r>
              <a:rPr lang="en-US" sz="1284" dirty="0">
                <a:solidFill>
                  <a:srgbClr val="404155"/>
                </a:solidFill>
                <a:latin typeface="Nobile" pitchFamily="34" charset="0"/>
                <a:ea typeface="Nobile" pitchFamily="34" charset="-122"/>
                <a:cs typeface="Nobile" pitchFamily="34" charset="-120"/>
              </a:rPr>
              <a:t>Selecting the 'get' command initiates the process of copying files from the Hadoop environment to a local directory, bridging the gap between distributed and local file systems.</a:t>
            </a:r>
            <a:endParaRPr lang="en-US" sz="1284" dirty="0"/>
          </a:p>
        </p:txBody>
      </p:sp>
      <p:sp>
        <p:nvSpPr>
          <p:cNvPr id="12" name="Shape 8"/>
          <p:cNvSpPr/>
          <p:nvPr/>
        </p:nvSpPr>
        <p:spPr>
          <a:xfrm>
            <a:off x="7498437" y="5022830"/>
            <a:ext cx="570548" cy="32504"/>
          </a:xfrm>
          <a:prstGeom prst="roundRect">
            <a:avLst>
              <a:gd name="adj" fmla="val 225701"/>
            </a:avLst>
          </a:prstGeom>
          <a:solidFill>
            <a:srgbClr val="B8BFDF"/>
          </a:solidFill>
          <a:ln/>
        </p:spPr>
      </p:sp>
      <p:sp>
        <p:nvSpPr>
          <p:cNvPr id="13" name="Shape 9"/>
          <p:cNvSpPr/>
          <p:nvPr/>
        </p:nvSpPr>
        <p:spPr>
          <a:xfrm>
            <a:off x="7131725" y="4855845"/>
            <a:ext cx="366712" cy="366713"/>
          </a:xfrm>
          <a:prstGeom prst="roundRect">
            <a:avLst>
              <a:gd name="adj" fmla="val 20005"/>
            </a:avLst>
          </a:prstGeom>
          <a:solidFill>
            <a:srgbClr val="D2D9F9"/>
          </a:solidFill>
          <a:ln w="7620">
            <a:solidFill>
              <a:srgbClr val="B8BFDF"/>
            </a:solidFill>
            <a:prstDash val="solid"/>
          </a:ln>
        </p:spPr>
      </p:sp>
      <p:sp>
        <p:nvSpPr>
          <p:cNvPr id="14" name="Text 10"/>
          <p:cNvSpPr/>
          <p:nvPr/>
        </p:nvSpPr>
        <p:spPr>
          <a:xfrm>
            <a:off x="7251263" y="4886325"/>
            <a:ext cx="127516" cy="305633"/>
          </a:xfrm>
          <a:prstGeom prst="rect">
            <a:avLst/>
          </a:prstGeom>
          <a:noFill/>
          <a:ln/>
        </p:spPr>
        <p:txBody>
          <a:bodyPr wrap="none" rtlCol="0" anchor="t"/>
          <a:lstStyle/>
          <a:p>
            <a:pPr algn="ctr" indent="0" marL="0">
              <a:lnSpc>
                <a:spcPts val="2407"/>
              </a:lnSpc>
              <a:buNone/>
            </a:pPr>
            <a:r>
              <a:rPr lang="en-US" sz="1926" dirty="0">
                <a:solidFill>
                  <a:srgbClr val="404155"/>
                </a:solidFill>
                <a:latin typeface="Corben" pitchFamily="34" charset="0"/>
                <a:ea typeface="Corben" pitchFamily="34" charset="-122"/>
                <a:cs typeface="Corben" pitchFamily="34" charset="-120"/>
              </a:rPr>
              <a:t>2</a:t>
            </a:r>
            <a:endParaRPr lang="en-US" sz="1926" dirty="0"/>
          </a:p>
        </p:txBody>
      </p:sp>
      <p:sp>
        <p:nvSpPr>
          <p:cNvPr id="15" name="Text 11"/>
          <p:cNvSpPr/>
          <p:nvPr/>
        </p:nvSpPr>
        <p:spPr>
          <a:xfrm>
            <a:off x="8211622" y="4891445"/>
            <a:ext cx="2037755" cy="254794"/>
          </a:xfrm>
          <a:prstGeom prst="rect">
            <a:avLst/>
          </a:prstGeom>
          <a:noFill/>
          <a:ln/>
        </p:spPr>
        <p:txBody>
          <a:bodyPr wrap="none" rtlCol="0" anchor="t"/>
          <a:lstStyle/>
          <a:p>
            <a:pPr algn="l" indent="0" marL="0">
              <a:lnSpc>
                <a:spcPts val="2006"/>
              </a:lnSpc>
              <a:buNone/>
            </a:pPr>
            <a:r>
              <a:rPr lang="en-US" sz="1605" dirty="0">
                <a:solidFill>
                  <a:srgbClr val="404155"/>
                </a:solidFill>
                <a:latin typeface="Corben" pitchFamily="34" charset="0"/>
                <a:ea typeface="Corben" pitchFamily="34" charset="-122"/>
                <a:cs typeface="Corben" pitchFamily="34" charset="-120"/>
              </a:rPr>
              <a:t>HDFS Source Path</a:t>
            </a:r>
            <a:endParaRPr lang="en-US" sz="1605" dirty="0"/>
          </a:p>
        </p:txBody>
      </p:sp>
      <p:sp>
        <p:nvSpPr>
          <p:cNvPr id="16" name="Text 12"/>
          <p:cNvSpPr/>
          <p:nvPr/>
        </p:nvSpPr>
        <p:spPr>
          <a:xfrm>
            <a:off x="8211622" y="5243989"/>
            <a:ext cx="2975372" cy="1042988"/>
          </a:xfrm>
          <a:prstGeom prst="rect">
            <a:avLst/>
          </a:prstGeom>
          <a:noFill/>
          <a:ln/>
        </p:spPr>
        <p:txBody>
          <a:bodyPr wrap="square" rtlCol="0" anchor="t"/>
          <a:lstStyle/>
          <a:p>
            <a:pPr algn="l" indent="0" marL="0">
              <a:lnSpc>
                <a:spcPts val="2054"/>
              </a:lnSpc>
              <a:buNone/>
            </a:pPr>
            <a:r>
              <a:rPr lang="en-US" sz="1284" dirty="0">
                <a:solidFill>
                  <a:srgbClr val="404155"/>
                </a:solidFill>
                <a:latin typeface="Nobile" pitchFamily="34" charset="0"/>
                <a:ea typeface="Nobile" pitchFamily="34" charset="-122"/>
                <a:cs typeface="Nobile" pitchFamily="34" charset="-120"/>
              </a:rPr>
              <a:t>Accurate designation of the HDFS file path facilitates a smooth data transfer, retrieving the information from its Hadoop repository.</a:t>
            </a:r>
            <a:endParaRPr lang="en-US" sz="1284" dirty="0"/>
          </a:p>
        </p:txBody>
      </p:sp>
      <p:sp>
        <p:nvSpPr>
          <p:cNvPr id="17" name="Shape 13"/>
          <p:cNvSpPr/>
          <p:nvPr/>
        </p:nvSpPr>
        <p:spPr>
          <a:xfrm>
            <a:off x="6561177" y="6352996"/>
            <a:ext cx="570548" cy="32504"/>
          </a:xfrm>
          <a:prstGeom prst="roundRect">
            <a:avLst>
              <a:gd name="adj" fmla="val 225701"/>
            </a:avLst>
          </a:prstGeom>
          <a:solidFill>
            <a:srgbClr val="B8BFDF"/>
          </a:solidFill>
          <a:ln/>
        </p:spPr>
      </p:sp>
      <p:sp>
        <p:nvSpPr>
          <p:cNvPr id="18" name="Shape 14"/>
          <p:cNvSpPr/>
          <p:nvPr/>
        </p:nvSpPr>
        <p:spPr>
          <a:xfrm>
            <a:off x="7131725" y="6186011"/>
            <a:ext cx="366712" cy="366713"/>
          </a:xfrm>
          <a:prstGeom prst="roundRect">
            <a:avLst>
              <a:gd name="adj" fmla="val 20005"/>
            </a:avLst>
          </a:prstGeom>
          <a:solidFill>
            <a:srgbClr val="D2D9F9"/>
          </a:solidFill>
          <a:ln w="7620">
            <a:solidFill>
              <a:srgbClr val="B8BFDF"/>
            </a:solidFill>
            <a:prstDash val="solid"/>
          </a:ln>
        </p:spPr>
      </p:sp>
      <p:sp>
        <p:nvSpPr>
          <p:cNvPr id="19" name="Text 15"/>
          <p:cNvSpPr/>
          <p:nvPr/>
        </p:nvSpPr>
        <p:spPr>
          <a:xfrm>
            <a:off x="7246382" y="6216491"/>
            <a:ext cx="137279" cy="305633"/>
          </a:xfrm>
          <a:prstGeom prst="rect">
            <a:avLst/>
          </a:prstGeom>
          <a:noFill/>
          <a:ln/>
        </p:spPr>
        <p:txBody>
          <a:bodyPr wrap="none" rtlCol="0" anchor="t"/>
          <a:lstStyle/>
          <a:p>
            <a:pPr algn="ctr" indent="0" marL="0">
              <a:lnSpc>
                <a:spcPts val="2407"/>
              </a:lnSpc>
              <a:buNone/>
            </a:pPr>
            <a:r>
              <a:rPr lang="en-US" sz="1926" dirty="0">
                <a:solidFill>
                  <a:srgbClr val="404155"/>
                </a:solidFill>
                <a:latin typeface="Corben" pitchFamily="34" charset="0"/>
                <a:ea typeface="Corben" pitchFamily="34" charset="-122"/>
                <a:cs typeface="Corben" pitchFamily="34" charset="-120"/>
              </a:rPr>
              <a:t>3</a:t>
            </a:r>
            <a:endParaRPr lang="en-US" sz="1926" dirty="0"/>
          </a:p>
        </p:txBody>
      </p:sp>
      <p:sp>
        <p:nvSpPr>
          <p:cNvPr id="20" name="Text 16"/>
          <p:cNvSpPr/>
          <p:nvPr/>
        </p:nvSpPr>
        <p:spPr>
          <a:xfrm>
            <a:off x="4380786" y="6221611"/>
            <a:ext cx="2037755" cy="254794"/>
          </a:xfrm>
          <a:prstGeom prst="rect">
            <a:avLst/>
          </a:prstGeom>
          <a:noFill/>
          <a:ln/>
        </p:spPr>
        <p:txBody>
          <a:bodyPr wrap="none" rtlCol="0" anchor="t"/>
          <a:lstStyle/>
          <a:p>
            <a:pPr algn="r" indent="0" marL="0">
              <a:lnSpc>
                <a:spcPts val="2006"/>
              </a:lnSpc>
              <a:buNone/>
            </a:pPr>
            <a:r>
              <a:rPr lang="en-US" sz="1605" dirty="0">
                <a:solidFill>
                  <a:srgbClr val="404155"/>
                </a:solidFill>
                <a:latin typeface="Corben" pitchFamily="34" charset="0"/>
                <a:ea typeface="Corben" pitchFamily="34" charset="-122"/>
                <a:cs typeface="Corben" pitchFamily="34" charset="-120"/>
              </a:rPr>
              <a:t>Local Destination</a:t>
            </a:r>
            <a:endParaRPr lang="en-US" sz="1605" dirty="0"/>
          </a:p>
        </p:txBody>
      </p:sp>
      <p:sp>
        <p:nvSpPr>
          <p:cNvPr id="21" name="Text 17"/>
          <p:cNvSpPr/>
          <p:nvPr/>
        </p:nvSpPr>
        <p:spPr>
          <a:xfrm>
            <a:off x="3443288" y="6574155"/>
            <a:ext cx="2975253" cy="1042988"/>
          </a:xfrm>
          <a:prstGeom prst="rect">
            <a:avLst/>
          </a:prstGeom>
          <a:noFill/>
          <a:ln/>
        </p:spPr>
        <p:txBody>
          <a:bodyPr wrap="square" rtlCol="0" anchor="t"/>
          <a:lstStyle/>
          <a:p>
            <a:pPr algn="r" indent="0" marL="0">
              <a:lnSpc>
                <a:spcPts val="2054"/>
              </a:lnSpc>
              <a:buNone/>
            </a:pPr>
            <a:r>
              <a:rPr lang="en-US" sz="1284" dirty="0">
                <a:solidFill>
                  <a:srgbClr val="404155"/>
                </a:solidFill>
                <a:latin typeface="Nobile" pitchFamily="34" charset="0"/>
                <a:ea typeface="Nobile" pitchFamily="34" charset="-122"/>
                <a:cs typeface="Nobile" pitchFamily="34" charset="-120"/>
              </a:rPr>
              <a:t>Sending the file to a premeditated local directory ensures its availability for processing, analysis, or backup on the local machine.</a:t>
            </a:r>
            <a:endParaRPr lang="en-US" sz="1284"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1101566"/>
            <a:ext cx="10554414" cy="1388745"/>
          </a:xfrm>
          <a:prstGeom prst="rect">
            <a:avLst/>
          </a:prstGeom>
          <a:noFill/>
          <a:ln/>
        </p:spPr>
        <p:txBody>
          <a:bodyPr wrap="squar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Hadoop File System Command Summary</a:t>
            </a:r>
            <a:endParaRPr lang="en-US" sz="4374" dirty="0"/>
          </a:p>
        </p:txBody>
      </p:sp>
      <p:sp>
        <p:nvSpPr>
          <p:cNvPr id="5" name="Shape 2"/>
          <p:cNvSpPr/>
          <p:nvPr/>
        </p:nvSpPr>
        <p:spPr>
          <a:xfrm>
            <a:off x="2037993" y="2934653"/>
            <a:ext cx="10554414" cy="4193262"/>
          </a:xfrm>
          <a:prstGeom prst="roundRect">
            <a:avLst>
              <a:gd name="adj" fmla="val 2385"/>
            </a:avLst>
          </a:prstGeom>
          <a:noFill/>
          <a:ln w="7620">
            <a:solidFill>
              <a:srgbClr val="000000">
                <a:alpha val="8000"/>
              </a:srgbClr>
            </a:solidFill>
            <a:prstDash val="solid"/>
          </a:ln>
        </p:spPr>
      </p:sp>
      <p:sp>
        <p:nvSpPr>
          <p:cNvPr id="6" name="Shape 3"/>
          <p:cNvSpPr/>
          <p:nvPr/>
        </p:nvSpPr>
        <p:spPr>
          <a:xfrm>
            <a:off x="2045613" y="2942273"/>
            <a:ext cx="10539174" cy="637103"/>
          </a:xfrm>
          <a:prstGeom prst="rect">
            <a:avLst/>
          </a:prstGeom>
          <a:solidFill>
            <a:srgbClr val="FFFFFF">
              <a:alpha val="4000"/>
            </a:srgbClr>
          </a:solidFill>
          <a:ln/>
        </p:spPr>
      </p:sp>
      <p:sp>
        <p:nvSpPr>
          <p:cNvPr id="7" name="Text 4"/>
          <p:cNvSpPr/>
          <p:nvPr/>
        </p:nvSpPr>
        <p:spPr>
          <a:xfrm>
            <a:off x="2268022" y="3083123"/>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Command</a:t>
            </a:r>
            <a:endParaRPr lang="en-US" sz="1750" dirty="0"/>
          </a:p>
        </p:txBody>
      </p:sp>
      <p:sp>
        <p:nvSpPr>
          <p:cNvPr id="8" name="Text 5"/>
          <p:cNvSpPr/>
          <p:nvPr/>
        </p:nvSpPr>
        <p:spPr>
          <a:xfrm>
            <a:off x="4906566" y="3083123"/>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Action</a:t>
            </a:r>
            <a:endParaRPr lang="en-US" sz="1750" dirty="0"/>
          </a:p>
        </p:txBody>
      </p:sp>
      <p:sp>
        <p:nvSpPr>
          <p:cNvPr id="9" name="Text 6"/>
          <p:cNvSpPr/>
          <p:nvPr/>
        </p:nvSpPr>
        <p:spPr>
          <a:xfrm>
            <a:off x="7541300" y="3083123"/>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Flag</a:t>
            </a:r>
            <a:endParaRPr lang="en-US" sz="1750" dirty="0"/>
          </a:p>
        </p:txBody>
      </p:sp>
      <p:sp>
        <p:nvSpPr>
          <p:cNvPr id="10" name="Text 7"/>
          <p:cNvSpPr/>
          <p:nvPr/>
        </p:nvSpPr>
        <p:spPr>
          <a:xfrm>
            <a:off x="10176034" y="3083123"/>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Path</a:t>
            </a:r>
            <a:endParaRPr lang="en-US" sz="1750" dirty="0"/>
          </a:p>
        </p:txBody>
      </p:sp>
      <p:sp>
        <p:nvSpPr>
          <p:cNvPr id="11" name="Shape 8"/>
          <p:cNvSpPr/>
          <p:nvPr/>
        </p:nvSpPr>
        <p:spPr>
          <a:xfrm>
            <a:off x="2045613" y="3579376"/>
            <a:ext cx="10539174" cy="637103"/>
          </a:xfrm>
          <a:prstGeom prst="rect">
            <a:avLst/>
          </a:prstGeom>
          <a:solidFill>
            <a:srgbClr val="000000">
              <a:alpha val="4000"/>
            </a:srgbClr>
          </a:solidFill>
          <a:ln/>
        </p:spPr>
      </p:sp>
      <p:sp>
        <p:nvSpPr>
          <p:cNvPr id="12" name="Text 9"/>
          <p:cNvSpPr/>
          <p:nvPr/>
        </p:nvSpPr>
        <p:spPr>
          <a:xfrm>
            <a:off x="2268022" y="3720227"/>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mkdir</a:t>
            </a:r>
            <a:endParaRPr lang="en-US" sz="1750" dirty="0"/>
          </a:p>
        </p:txBody>
      </p:sp>
      <p:sp>
        <p:nvSpPr>
          <p:cNvPr id="13" name="Text 10"/>
          <p:cNvSpPr/>
          <p:nvPr/>
        </p:nvSpPr>
        <p:spPr>
          <a:xfrm>
            <a:off x="4906566" y="3720227"/>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Create directory</a:t>
            </a:r>
            <a:endParaRPr lang="en-US" sz="1750" dirty="0"/>
          </a:p>
        </p:txBody>
      </p:sp>
      <p:sp>
        <p:nvSpPr>
          <p:cNvPr id="14" name="Text 11"/>
          <p:cNvSpPr/>
          <p:nvPr/>
        </p:nvSpPr>
        <p:spPr>
          <a:xfrm>
            <a:off x="7541300" y="3720227"/>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-p</a:t>
            </a:r>
            <a:endParaRPr lang="en-US" sz="1750" dirty="0"/>
          </a:p>
        </p:txBody>
      </p:sp>
      <p:sp>
        <p:nvSpPr>
          <p:cNvPr id="15" name="Text 12"/>
          <p:cNvSpPr/>
          <p:nvPr/>
        </p:nvSpPr>
        <p:spPr>
          <a:xfrm>
            <a:off x="10176034" y="3720227"/>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HDFS directory path</a:t>
            </a:r>
            <a:endParaRPr lang="en-US" sz="1750" dirty="0"/>
          </a:p>
        </p:txBody>
      </p:sp>
      <p:sp>
        <p:nvSpPr>
          <p:cNvPr id="16" name="Shape 13"/>
          <p:cNvSpPr/>
          <p:nvPr/>
        </p:nvSpPr>
        <p:spPr>
          <a:xfrm>
            <a:off x="2045613" y="4216479"/>
            <a:ext cx="10539174" cy="637103"/>
          </a:xfrm>
          <a:prstGeom prst="rect">
            <a:avLst/>
          </a:prstGeom>
          <a:solidFill>
            <a:srgbClr val="FFFFFF">
              <a:alpha val="4000"/>
            </a:srgbClr>
          </a:solidFill>
          <a:ln/>
        </p:spPr>
      </p:sp>
      <p:sp>
        <p:nvSpPr>
          <p:cNvPr id="17" name="Text 14"/>
          <p:cNvSpPr/>
          <p:nvPr/>
        </p:nvSpPr>
        <p:spPr>
          <a:xfrm>
            <a:off x="2268022" y="4357330"/>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put</a:t>
            </a:r>
            <a:endParaRPr lang="en-US" sz="1750" dirty="0"/>
          </a:p>
        </p:txBody>
      </p:sp>
      <p:sp>
        <p:nvSpPr>
          <p:cNvPr id="18" name="Text 15"/>
          <p:cNvSpPr/>
          <p:nvPr/>
        </p:nvSpPr>
        <p:spPr>
          <a:xfrm>
            <a:off x="4906566" y="4357330"/>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Upload file</a:t>
            </a:r>
            <a:endParaRPr lang="en-US" sz="1750" dirty="0"/>
          </a:p>
        </p:txBody>
      </p:sp>
      <p:sp>
        <p:nvSpPr>
          <p:cNvPr id="19" name="Text 16"/>
          <p:cNvSpPr/>
          <p:nvPr/>
        </p:nvSpPr>
        <p:spPr>
          <a:xfrm>
            <a:off x="7541300" y="4357330"/>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N/A</a:t>
            </a:r>
            <a:endParaRPr lang="en-US" sz="1750" dirty="0"/>
          </a:p>
        </p:txBody>
      </p:sp>
      <p:sp>
        <p:nvSpPr>
          <p:cNvPr id="20" name="Text 17"/>
          <p:cNvSpPr/>
          <p:nvPr/>
        </p:nvSpPr>
        <p:spPr>
          <a:xfrm>
            <a:off x="10176034" y="4357330"/>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Local &amp; HDFS paths</a:t>
            </a:r>
            <a:endParaRPr lang="en-US" sz="1750" dirty="0"/>
          </a:p>
        </p:txBody>
      </p:sp>
      <p:sp>
        <p:nvSpPr>
          <p:cNvPr id="21" name="Shape 18"/>
          <p:cNvSpPr/>
          <p:nvPr/>
        </p:nvSpPr>
        <p:spPr>
          <a:xfrm>
            <a:off x="2045613" y="4853583"/>
            <a:ext cx="10539174" cy="637103"/>
          </a:xfrm>
          <a:prstGeom prst="rect">
            <a:avLst/>
          </a:prstGeom>
          <a:solidFill>
            <a:srgbClr val="000000">
              <a:alpha val="4000"/>
            </a:srgbClr>
          </a:solidFill>
          <a:ln/>
        </p:spPr>
      </p:sp>
      <p:sp>
        <p:nvSpPr>
          <p:cNvPr id="22" name="Text 19"/>
          <p:cNvSpPr/>
          <p:nvPr/>
        </p:nvSpPr>
        <p:spPr>
          <a:xfrm>
            <a:off x="2268022" y="4994434"/>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cat</a:t>
            </a:r>
            <a:endParaRPr lang="en-US" sz="1750" dirty="0"/>
          </a:p>
        </p:txBody>
      </p:sp>
      <p:sp>
        <p:nvSpPr>
          <p:cNvPr id="23" name="Text 20"/>
          <p:cNvSpPr/>
          <p:nvPr/>
        </p:nvSpPr>
        <p:spPr>
          <a:xfrm>
            <a:off x="4906566" y="4994434"/>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View file content</a:t>
            </a:r>
            <a:endParaRPr lang="en-US" sz="1750" dirty="0"/>
          </a:p>
        </p:txBody>
      </p:sp>
      <p:sp>
        <p:nvSpPr>
          <p:cNvPr id="24" name="Text 21"/>
          <p:cNvSpPr/>
          <p:nvPr/>
        </p:nvSpPr>
        <p:spPr>
          <a:xfrm>
            <a:off x="7541300" y="4994434"/>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N/A</a:t>
            </a:r>
            <a:endParaRPr lang="en-US" sz="1750" dirty="0"/>
          </a:p>
        </p:txBody>
      </p:sp>
      <p:sp>
        <p:nvSpPr>
          <p:cNvPr id="25" name="Text 22"/>
          <p:cNvSpPr/>
          <p:nvPr/>
        </p:nvSpPr>
        <p:spPr>
          <a:xfrm>
            <a:off x="10176034" y="4994434"/>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HDFS file path</a:t>
            </a:r>
            <a:endParaRPr lang="en-US" sz="1750" dirty="0"/>
          </a:p>
        </p:txBody>
      </p:sp>
      <p:sp>
        <p:nvSpPr>
          <p:cNvPr id="26" name="Shape 23"/>
          <p:cNvSpPr/>
          <p:nvPr/>
        </p:nvSpPr>
        <p:spPr>
          <a:xfrm>
            <a:off x="2045613" y="5490686"/>
            <a:ext cx="10539174" cy="992505"/>
          </a:xfrm>
          <a:prstGeom prst="rect">
            <a:avLst/>
          </a:prstGeom>
          <a:solidFill>
            <a:srgbClr val="FFFFFF">
              <a:alpha val="4000"/>
            </a:srgbClr>
          </a:solidFill>
          <a:ln/>
        </p:spPr>
      </p:sp>
      <p:sp>
        <p:nvSpPr>
          <p:cNvPr id="27" name="Text 24"/>
          <p:cNvSpPr/>
          <p:nvPr/>
        </p:nvSpPr>
        <p:spPr>
          <a:xfrm>
            <a:off x="2268022" y="5631537"/>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ls</a:t>
            </a:r>
            <a:endParaRPr lang="en-US" sz="1750" dirty="0"/>
          </a:p>
        </p:txBody>
      </p:sp>
      <p:sp>
        <p:nvSpPr>
          <p:cNvPr id="28" name="Text 25"/>
          <p:cNvSpPr/>
          <p:nvPr/>
        </p:nvSpPr>
        <p:spPr>
          <a:xfrm>
            <a:off x="4906566" y="5631537"/>
            <a:ext cx="2182773" cy="710803"/>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List directory content</a:t>
            </a:r>
            <a:endParaRPr lang="en-US" sz="1750" dirty="0"/>
          </a:p>
        </p:txBody>
      </p:sp>
      <p:sp>
        <p:nvSpPr>
          <p:cNvPr id="29" name="Text 26"/>
          <p:cNvSpPr/>
          <p:nvPr/>
        </p:nvSpPr>
        <p:spPr>
          <a:xfrm>
            <a:off x="7541300" y="5631537"/>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N/A</a:t>
            </a:r>
            <a:endParaRPr lang="en-US" sz="1750" dirty="0"/>
          </a:p>
        </p:txBody>
      </p:sp>
      <p:sp>
        <p:nvSpPr>
          <p:cNvPr id="30" name="Text 27"/>
          <p:cNvSpPr/>
          <p:nvPr/>
        </p:nvSpPr>
        <p:spPr>
          <a:xfrm>
            <a:off x="10176034" y="5631537"/>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HDFS directory path</a:t>
            </a:r>
            <a:endParaRPr lang="en-US" sz="1750" dirty="0"/>
          </a:p>
        </p:txBody>
      </p:sp>
      <p:sp>
        <p:nvSpPr>
          <p:cNvPr id="31" name="Shape 28"/>
          <p:cNvSpPr/>
          <p:nvPr/>
        </p:nvSpPr>
        <p:spPr>
          <a:xfrm>
            <a:off x="2045613" y="6483191"/>
            <a:ext cx="10539174" cy="637103"/>
          </a:xfrm>
          <a:prstGeom prst="rect">
            <a:avLst/>
          </a:prstGeom>
          <a:solidFill>
            <a:srgbClr val="000000">
              <a:alpha val="4000"/>
            </a:srgbClr>
          </a:solidFill>
          <a:ln/>
        </p:spPr>
      </p:sp>
      <p:sp>
        <p:nvSpPr>
          <p:cNvPr id="32" name="Text 29"/>
          <p:cNvSpPr/>
          <p:nvPr/>
        </p:nvSpPr>
        <p:spPr>
          <a:xfrm>
            <a:off x="2268022" y="6624042"/>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get</a:t>
            </a:r>
            <a:endParaRPr lang="en-US" sz="1750" dirty="0"/>
          </a:p>
        </p:txBody>
      </p:sp>
      <p:sp>
        <p:nvSpPr>
          <p:cNvPr id="33" name="Text 30"/>
          <p:cNvSpPr/>
          <p:nvPr/>
        </p:nvSpPr>
        <p:spPr>
          <a:xfrm>
            <a:off x="4906566" y="6624042"/>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Download file</a:t>
            </a:r>
            <a:endParaRPr lang="en-US" sz="1750" dirty="0"/>
          </a:p>
        </p:txBody>
      </p:sp>
      <p:sp>
        <p:nvSpPr>
          <p:cNvPr id="34" name="Text 31"/>
          <p:cNvSpPr/>
          <p:nvPr/>
        </p:nvSpPr>
        <p:spPr>
          <a:xfrm>
            <a:off x="7541300" y="6624042"/>
            <a:ext cx="218277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N/A</a:t>
            </a:r>
            <a:endParaRPr lang="en-US" sz="1750" dirty="0"/>
          </a:p>
        </p:txBody>
      </p:sp>
      <p:sp>
        <p:nvSpPr>
          <p:cNvPr id="35" name="Text 32"/>
          <p:cNvSpPr/>
          <p:nvPr/>
        </p:nvSpPr>
        <p:spPr>
          <a:xfrm>
            <a:off x="10176034" y="6624042"/>
            <a:ext cx="2186583"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HDFS &amp; Local paths</a:t>
            </a:r>
            <a:endParaRPr lang="en-US" sz="1750" dirty="0"/>
          </a:p>
        </p:txBody>
      </p:sp>
      <p:pic>
        <p:nvPicPr>
          <p:cNvPr id="3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1762720"/>
            <a:ext cx="7831574"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Optimizing HDFS Operations</a:t>
            </a:r>
            <a:endParaRPr lang="en-US" sz="4374" dirty="0"/>
          </a:p>
        </p:txBody>
      </p:sp>
      <p:sp>
        <p:nvSpPr>
          <p:cNvPr id="5" name="Shape 2"/>
          <p:cNvSpPr/>
          <p:nvPr/>
        </p:nvSpPr>
        <p:spPr>
          <a:xfrm>
            <a:off x="2037993" y="3075027"/>
            <a:ext cx="499943" cy="499943"/>
          </a:xfrm>
          <a:prstGeom prst="roundRect">
            <a:avLst>
              <a:gd name="adj" fmla="val 20000"/>
            </a:avLst>
          </a:prstGeom>
          <a:solidFill>
            <a:srgbClr val="D2D9F9"/>
          </a:solidFill>
          <a:ln w="7620">
            <a:solidFill>
              <a:srgbClr val="B8BFDF"/>
            </a:solidFill>
            <a:prstDash val="solid"/>
          </a:ln>
        </p:spPr>
      </p:sp>
      <p:sp>
        <p:nvSpPr>
          <p:cNvPr id="6" name="Text 3"/>
          <p:cNvSpPr/>
          <p:nvPr/>
        </p:nvSpPr>
        <p:spPr>
          <a:xfrm>
            <a:off x="2238732" y="3116699"/>
            <a:ext cx="98465" cy="416481"/>
          </a:xfrm>
          <a:prstGeom prst="rect">
            <a:avLst/>
          </a:prstGeom>
          <a:noFill/>
          <a:ln/>
        </p:spPr>
        <p:txBody>
          <a:bodyPr wrap="none" rtlCol="0" anchor="t"/>
          <a:lstStyle/>
          <a:p>
            <a:pPr algn="ctr" indent="0" marL="0">
              <a:lnSpc>
                <a:spcPts val="3281"/>
              </a:lnSpc>
              <a:buNone/>
            </a:pPr>
            <a:r>
              <a:rPr lang="en-US" sz="2624" dirty="0">
                <a:solidFill>
                  <a:srgbClr val="404155"/>
                </a:solidFill>
                <a:latin typeface="Corben" pitchFamily="34" charset="0"/>
                <a:ea typeface="Corben" pitchFamily="34" charset="-122"/>
                <a:cs typeface="Corben" pitchFamily="34" charset="-120"/>
              </a:rPr>
              <a:t>1</a:t>
            </a:r>
            <a:endParaRPr lang="en-US" sz="2624" dirty="0"/>
          </a:p>
        </p:txBody>
      </p:sp>
      <p:sp>
        <p:nvSpPr>
          <p:cNvPr id="7" name="Text 4"/>
          <p:cNvSpPr/>
          <p:nvPr/>
        </p:nvSpPr>
        <p:spPr>
          <a:xfrm>
            <a:off x="2760107" y="3151346"/>
            <a:ext cx="264795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Path Consistency</a:t>
            </a:r>
            <a:endParaRPr lang="en-US" sz="2187" dirty="0"/>
          </a:p>
        </p:txBody>
      </p:sp>
      <p:sp>
        <p:nvSpPr>
          <p:cNvPr id="8" name="Text 5"/>
          <p:cNvSpPr/>
          <p:nvPr/>
        </p:nvSpPr>
        <p:spPr>
          <a:xfrm>
            <a:off x="2760107" y="3631763"/>
            <a:ext cx="2647950" cy="2487811"/>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Maintaining consistency in file and directory paths prevents errors during command execution and is crucial for seamless operations within HDFS.</a:t>
            </a:r>
            <a:endParaRPr lang="en-US" sz="1750" dirty="0"/>
          </a:p>
        </p:txBody>
      </p:sp>
      <p:sp>
        <p:nvSpPr>
          <p:cNvPr id="9" name="Shape 6"/>
          <p:cNvSpPr/>
          <p:nvPr/>
        </p:nvSpPr>
        <p:spPr>
          <a:xfrm>
            <a:off x="5630228" y="3075027"/>
            <a:ext cx="499943" cy="499943"/>
          </a:xfrm>
          <a:prstGeom prst="roundRect">
            <a:avLst>
              <a:gd name="adj" fmla="val 20000"/>
            </a:avLst>
          </a:prstGeom>
          <a:solidFill>
            <a:srgbClr val="D2D9F9"/>
          </a:solidFill>
          <a:ln w="7620">
            <a:solidFill>
              <a:srgbClr val="B8BFDF"/>
            </a:solidFill>
            <a:prstDash val="solid"/>
          </a:ln>
        </p:spPr>
      </p:sp>
      <p:sp>
        <p:nvSpPr>
          <p:cNvPr id="10" name="Text 7"/>
          <p:cNvSpPr/>
          <p:nvPr/>
        </p:nvSpPr>
        <p:spPr>
          <a:xfrm>
            <a:off x="5793224" y="3116699"/>
            <a:ext cx="173831" cy="416481"/>
          </a:xfrm>
          <a:prstGeom prst="rect">
            <a:avLst/>
          </a:prstGeom>
          <a:noFill/>
          <a:ln/>
        </p:spPr>
        <p:txBody>
          <a:bodyPr wrap="none" rtlCol="0" anchor="t"/>
          <a:lstStyle/>
          <a:p>
            <a:pPr algn="ctr" indent="0" marL="0">
              <a:lnSpc>
                <a:spcPts val="3281"/>
              </a:lnSpc>
              <a:buNone/>
            </a:pPr>
            <a:r>
              <a:rPr lang="en-US" sz="2624" dirty="0">
                <a:solidFill>
                  <a:srgbClr val="404155"/>
                </a:solidFill>
                <a:latin typeface="Corben" pitchFamily="34" charset="0"/>
                <a:ea typeface="Corben" pitchFamily="34" charset="-122"/>
                <a:cs typeface="Corben" pitchFamily="34" charset="-120"/>
              </a:rPr>
              <a:t>2</a:t>
            </a:r>
            <a:endParaRPr lang="en-US" sz="2624" dirty="0"/>
          </a:p>
        </p:txBody>
      </p:sp>
      <p:sp>
        <p:nvSpPr>
          <p:cNvPr id="11" name="Text 8"/>
          <p:cNvSpPr/>
          <p:nvPr/>
        </p:nvSpPr>
        <p:spPr>
          <a:xfrm>
            <a:off x="6352342" y="3151346"/>
            <a:ext cx="2647950" cy="694373"/>
          </a:xfrm>
          <a:prstGeom prst="rect">
            <a:avLst/>
          </a:prstGeom>
          <a:noFill/>
          <a:ln/>
        </p:spPr>
        <p:txBody>
          <a:bodyPr wrap="squar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Command Knowledge</a:t>
            </a:r>
            <a:endParaRPr lang="en-US" sz="2187" dirty="0"/>
          </a:p>
        </p:txBody>
      </p:sp>
      <p:sp>
        <p:nvSpPr>
          <p:cNvPr id="12" name="Text 9"/>
          <p:cNvSpPr/>
          <p:nvPr/>
        </p:nvSpPr>
        <p:spPr>
          <a:xfrm>
            <a:off x="6352342" y="3978950"/>
            <a:ext cx="2647950" cy="2487811"/>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Proficiency with command functionalities allows for optimization of data management tasks within the Hadoop ecosystem.</a:t>
            </a:r>
            <a:endParaRPr lang="en-US" sz="1750" dirty="0"/>
          </a:p>
        </p:txBody>
      </p:sp>
      <p:sp>
        <p:nvSpPr>
          <p:cNvPr id="13" name="Shape 10"/>
          <p:cNvSpPr/>
          <p:nvPr/>
        </p:nvSpPr>
        <p:spPr>
          <a:xfrm>
            <a:off x="9222462" y="3075027"/>
            <a:ext cx="499943" cy="499943"/>
          </a:xfrm>
          <a:prstGeom prst="roundRect">
            <a:avLst>
              <a:gd name="adj" fmla="val 20000"/>
            </a:avLst>
          </a:prstGeom>
          <a:solidFill>
            <a:srgbClr val="D2D9F9"/>
          </a:solidFill>
          <a:ln w="7620">
            <a:solidFill>
              <a:srgbClr val="B8BFDF"/>
            </a:solidFill>
            <a:prstDash val="solid"/>
          </a:ln>
        </p:spPr>
      </p:sp>
      <p:sp>
        <p:nvSpPr>
          <p:cNvPr id="14" name="Text 11"/>
          <p:cNvSpPr/>
          <p:nvPr/>
        </p:nvSpPr>
        <p:spPr>
          <a:xfrm>
            <a:off x="9378791" y="3116699"/>
            <a:ext cx="187166" cy="416481"/>
          </a:xfrm>
          <a:prstGeom prst="rect">
            <a:avLst/>
          </a:prstGeom>
          <a:noFill/>
          <a:ln/>
        </p:spPr>
        <p:txBody>
          <a:bodyPr wrap="none" rtlCol="0" anchor="t"/>
          <a:lstStyle/>
          <a:p>
            <a:pPr algn="ctr" indent="0" marL="0">
              <a:lnSpc>
                <a:spcPts val="3281"/>
              </a:lnSpc>
              <a:buNone/>
            </a:pPr>
            <a:r>
              <a:rPr lang="en-US" sz="2624" dirty="0">
                <a:solidFill>
                  <a:srgbClr val="404155"/>
                </a:solidFill>
                <a:latin typeface="Corben" pitchFamily="34" charset="0"/>
                <a:ea typeface="Corben" pitchFamily="34" charset="-122"/>
                <a:cs typeface="Corben" pitchFamily="34" charset="-120"/>
              </a:rPr>
              <a:t>3</a:t>
            </a:r>
            <a:endParaRPr lang="en-US" sz="2624" dirty="0"/>
          </a:p>
        </p:txBody>
      </p:sp>
      <p:sp>
        <p:nvSpPr>
          <p:cNvPr id="15" name="Text 12"/>
          <p:cNvSpPr/>
          <p:nvPr/>
        </p:nvSpPr>
        <p:spPr>
          <a:xfrm>
            <a:off x="9944576" y="3151346"/>
            <a:ext cx="2647950" cy="694373"/>
          </a:xfrm>
          <a:prstGeom prst="rect">
            <a:avLst/>
          </a:prstGeom>
          <a:noFill/>
          <a:ln/>
        </p:spPr>
        <p:txBody>
          <a:bodyPr wrap="squar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Resource Monitoring</a:t>
            </a:r>
            <a:endParaRPr lang="en-US" sz="2187" dirty="0"/>
          </a:p>
        </p:txBody>
      </p:sp>
      <p:sp>
        <p:nvSpPr>
          <p:cNvPr id="16" name="Text 13"/>
          <p:cNvSpPr/>
          <p:nvPr/>
        </p:nvSpPr>
        <p:spPr>
          <a:xfrm>
            <a:off x="9944576" y="3978950"/>
            <a:ext cx="2647950" cy="2132409"/>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Monitoring the effective usage of HDFS resources, such as space utilization, ensures the longevity and scalability of the Hadoop cluster.</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2024-02-26T05:08:23Z</dcterms:created>
  <dcterms:modified xsi:type="dcterms:W3CDTF">2024-02-26T05:08:23Z</dcterms:modified>
</cp:coreProperties>
</file>